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72" r:id="rId5"/>
    <p:sldId id="273" r:id="rId6"/>
    <p:sldId id="259" r:id="rId7"/>
    <p:sldId id="266" r:id="rId8"/>
    <p:sldId id="267" r:id="rId9"/>
    <p:sldId id="268" r:id="rId10"/>
    <p:sldId id="271" r:id="rId11"/>
    <p:sldId id="269" r:id="rId12"/>
    <p:sldId id="270" r:id="rId13"/>
    <p:sldId id="265" r:id="rId14"/>
  </p:sldIdLst>
  <p:sldSz cx="18288000" cy="10287000"/>
  <p:notesSz cx="6858000" cy="9144000"/>
  <p:embeddedFontLst>
    <p:embeddedFont>
      <p:font typeface="Open Sans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D1DC"/>
    <a:srgbClr val="B8C7D0"/>
    <a:srgbClr val="3734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81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gif>
</file>

<file path=ppt/media/image16.png>
</file>

<file path=ppt/media/image17.gif>
</file>

<file path=ppt/media/image18.png>
</file>

<file path=ppt/media/image19.png>
</file>

<file path=ppt/media/image2.png>
</file>

<file path=ppt/media/image3.png>
</file>

<file path=ppt/media/image4.gif>
</file>

<file path=ppt/media/image5.gif>
</file>

<file path=ppt/media/image6.png>
</file>

<file path=ppt/media/image7.gif>
</file>

<file path=ppt/media/image8.gif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8F32C-0CD8-4532-BC00-B138AC269434}" type="datetimeFigureOut">
              <a:rPr lang="pt-BR" smtClean="0"/>
              <a:t>04/12/2024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8614D2-60DA-4D72-A40E-A9B64D249B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060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614D2-60DA-4D72-A40E-A9B64D249B6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4158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0EC38-CC70-B98F-81CA-EEA7EA56D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83DC9E75-C83F-900F-DBF6-AF0F19F2FE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94BC1682-875B-3D04-A8BB-06EF1EC025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2DA995C-9B02-B740-BFEC-FDEEA0560E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614D2-60DA-4D72-A40E-A9B64D249B6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5344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45DA07-6223-07E6-E777-9B0122E93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0CC2554B-C7F6-5D84-5094-838632A633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C5D7269-AF4F-2377-4734-8104F3B345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C4DC466-0CB7-4F56-D5BE-C54DF30627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8614D2-60DA-4D72-A40E-A9B64D249B6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1251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D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gif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gif"/><Relationship Id="rId5" Type="http://schemas.openxmlformats.org/officeDocument/2006/relationships/image" Target="../media/image6.png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D1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F4722994-092C-F68A-46BD-34189680C269}"/>
              </a:ext>
            </a:extLst>
          </p:cNvPr>
          <p:cNvGrpSpPr/>
          <p:nvPr/>
        </p:nvGrpSpPr>
        <p:grpSpPr>
          <a:xfrm>
            <a:off x="5214743" y="3126460"/>
            <a:ext cx="7858513" cy="4034079"/>
            <a:chOff x="5857487" y="3303266"/>
            <a:chExt cx="7858513" cy="4034079"/>
          </a:xfrm>
        </p:grpSpPr>
        <p:pic>
          <p:nvPicPr>
            <p:cNvPr id="4" name="Imagem 3" descr="Placa vermelha com letras brancas em fundo preto&#10;&#10;Descrição gerada automaticamente com confiança média">
              <a:extLst>
                <a:ext uri="{FF2B5EF4-FFF2-40B4-BE49-F238E27FC236}">
                  <a16:creationId xmlns:a16="http://schemas.microsoft.com/office/drawing/2014/main" id="{5E80CD54-3411-1663-E895-5910F6C4A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822" r="75864"/>
            <a:stretch/>
          </p:blipFill>
          <p:spPr>
            <a:xfrm>
              <a:off x="5857487" y="3303266"/>
              <a:ext cx="2915425" cy="3375668"/>
            </a:xfrm>
            <a:prstGeom prst="rect">
              <a:avLst/>
            </a:prstGeom>
          </p:spPr>
        </p:pic>
        <p:pic>
          <p:nvPicPr>
            <p:cNvPr id="5" name="Imagem 4" descr="Placa vermelha com letras brancas em fundo preto&#10;&#10;Descrição gerada automaticamente com confiança média">
              <a:extLst>
                <a:ext uri="{FF2B5EF4-FFF2-40B4-BE49-F238E27FC236}">
                  <a16:creationId xmlns:a16="http://schemas.microsoft.com/office/drawing/2014/main" id="{57D85D59-B722-B38E-6AD2-202D7D60E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744" t="-4873" r="13574" b="42201"/>
            <a:stretch/>
          </p:blipFill>
          <p:spPr>
            <a:xfrm>
              <a:off x="9525000" y="3695700"/>
              <a:ext cx="4191000" cy="3641645"/>
            </a:xfrm>
            <a:prstGeom prst="rect">
              <a:avLst/>
            </a:prstGeom>
          </p:spPr>
        </p:pic>
        <p:cxnSp>
          <p:nvCxnSpPr>
            <p:cNvPr id="7" name="Conector reto 6">
              <a:extLst>
                <a:ext uri="{FF2B5EF4-FFF2-40B4-BE49-F238E27FC236}">
                  <a16:creationId xmlns:a16="http://schemas.microsoft.com/office/drawing/2014/main" id="{B4D2DC86-DE67-C01D-B0AB-215AB1111E91}"/>
                </a:ext>
              </a:extLst>
            </p:cNvPr>
            <p:cNvCxnSpPr/>
            <p:nvPr/>
          </p:nvCxnSpPr>
          <p:spPr>
            <a:xfrm>
              <a:off x="9067800" y="3771900"/>
              <a:ext cx="0" cy="3200400"/>
            </a:xfrm>
            <a:prstGeom prst="line">
              <a:avLst/>
            </a:prstGeom>
            <a:ln w="57150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501909-FD5C-ADDF-C885-353581239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6">
            <a:extLst>
              <a:ext uri="{FF2B5EF4-FFF2-40B4-BE49-F238E27FC236}">
                <a16:creationId xmlns:a16="http://schemas.microsoft.com/office/drawing/2014/main" id="{D077A937-BF9B-CBAC-F268-BAA7A89E7CC6}"/>
              </a:ext>
            </a:extLst>
          </p:cNvPr>
          <p:cNvSpPr txBox="1"/>
          <p:nvPr/>
        </p:nvSpPr>
        <p:spPr>
          <a:xfrm>
            <a:off x="6134100" y="2060800"/>
            <a:ext cx="6019800" cy="1079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40"/>
              </a:lnSpc>
            </a:pPr>
            <a:r>
              <a:rPr lang="en-US" sz="6457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CONCLUSÃO</a:t>
            </a:r>
          </a:p>
        </p:txBody>
      </p:sp>
      <p:pic>
        <p:nvPicPr>
          <p:cNvPr id="12" name="Imagem 11" descr="Placa vermelha com letras brancas em fundo preto&#10;&#10;Descrição gerada automaticamente com confiança média">
            <a:extLst>
              <a:ext uri="{FF2B5EF4-FFF2-40B4-BE49-F238E27FC236}">
                <a16:creationId xmlns:a16="http://schemas.microsoft.com/office/drawing/2014/main" id="{8192FB9D-2771-F60E-ECB3-3190D71FFA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22" r="75864"/>
          <a:stretch/>
        </p:blipFill>
        <p:spPr>
          <a:xfrm>
            <a:off x="15839448" y="647700"/>
            <a:ext cx="1686552" cy="1952799"/>
          </a:xfrm>
          <a:prstGeom prst="rect">
            <a:avLst/>
          </a:prstGeom>
        </p:spPr>
      </p:pic>
      <p:pic>
        <p:nvPicPr>
          <p:cNvPr id="2" name="Comunicado - Wesley">
            <a:hlinkClick r:id="" action="ppaction://media"/>
            <a:extLst>
              <a:ext uri="{FF2B5EF4-FFF2-40B4-BE49-F238E27FC236}">
                <a16:creationId xmlns:a16="http://schemas.microsoft.com/office/drawing/2014/main" id="{EACBF02F-5772-4714-27B1-5B72776202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51158" y="3390900"/>
            <a:ext cx="11385683" cy="6417873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pic>
        <p:nvPicPr>
          <p:cNvPr id="6" name="Imagem 5" descr="Uma imagem contendo mesa, par, segurando, animal&#10;&#10;Descrição gerada automaticamente">
            <a:extLst>
              <a:ext uri="{FF2B5EF4-FFF2-40B4-BE49-F238E27FC236}">
                <a16:creationId xmlns:a16="http://schemas.microsoft.com/office/drawing/2014/main" id="{C9704F6C-3290-DD7E-C8A0-2B5D1BCAD59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7505700"/>
            <a:ext cx="1752600" cy="254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6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24EE45-92A7-F961-CC39-71AC62DEE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6">
            <a:extLst>
              <a:ext uri="{FF2B5EF4-FFF2-40B4-BE49-F238E27FC236}">
                <a16:creationId xmlns:a16="http://schemas.microsoft.com/office/drawing/2014/main" id="{4ED5973B-05FE-08E7-CF5D-62803A4CE9FD}"/>
              </a:ext>
            </a:extLst>
          </p:cNvPr>
          <p:cNvSpPr txBox="1"/>
          <p:nvPr/>
        </p:nvSpPr>
        <p:spPr>
          <a:xfrm>
            <a:off x="6134100" y="2060800"/>
            <a:ext cx="6019800" cy="1079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40"/>
              </a:lnSpc>
            </a:pPr>
            <a:r>
              <a:rPr lang="en-US" sz="6457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CONCLUSÃO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7AA54201-B3B5-C150-59DD-4C8F2464A2A1}"/>
              </a:ext>
            </a:extLst>
          </p:cNvPr>
          <p:cNvSpPr txBox="1"/>
          <p:nvPr/>
        </p:nvSpPr>
        <p:spPr>
          <a:xfrm>
            <a:off x="2209800" y="4000500"/>
            <a:ext cx="13868400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	</a:t>
            </a:r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Impacto Social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: Incentiva a interação social e a colaboração entre estudantes, professores e funcionários, melhorando a mobilidade e o senso de comunidade.</a:t>
            </a:r>
          </a:p>
          <a:p>
            <a:pPr algn="just"/>
            <a:endParaRPr lang="pt-BR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  <a:sym typeface="Open Sans Bold"/>
            </a:endParaRPr>
          </a:p>
          <a:p>
            <a:pPr algn="just"/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	Eficiência: 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Reduz custos operacionais e problemas com transporte público, oferecendo uma alternativa viável e prática para locomoção</a:t>
            </a:r>
          </a:p>
          <a:p>
            <a:pPr algn="just"/>
            <a:endParaRPr lang="en-US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  <a:sym typeface="Open Sans Bold"/>
            </a:endParaRPr>
          </a:p>
        </p:txBody>
      </p:sp>
      <p:pic>
        <p:nvPicPr>
          <p:cNvPr id="12" name="Imagem 11" descr="Placa vermelha com letras brancas em fundo preto&#10;&#10;Descrição gerada automaticamente com confiança média">
            <a:extLst>
              <a:ext uri="{FF2B5EF4-FFF2-40B4-BE49-F238E27FC236}">
                <a16:creationId xmlns:a16="http://schemas.microsoft.com/office/drawing/2014/main" id="{2E43F2AD-0CF4-FBD4-40BF-3C9C8C80D2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22" r="75864"/>
          <a:stretch/>
        </p:blipFill>
        <p:spPr>
          <a:xfrm>
            <a:off x="15839448" y="647700"/>
            <a:ext cx="1686552" cy="1952799"/>
          </a:xfrm>
          <a:prstGeom prst="rect">
            <a:avLst/>
          </a:prstGeom>
        </p:spPr>
      </p:pic>
      <p:pic>
        <p:nvPicPr>
          <p:cNvPr id="4" name="Imagem 3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B9014232-0EA0-4B4F-BDE3-76478FD883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81"/>
          <a:stretch/>
        </p:blipFill>
        <p:spPr>
          <a:xfrm>
            <a:off x="12268200" y="6568861"/>
            <a:ext cx="6019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83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DD44F1-C75B-CDB9-52EA-56520A2B1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6">
            <a:extLst>
              <a:ext uri="{FF2B5EF4-FFF2-40B4-BE49-F238E27FC236}">
                <a16:creationId xmlns:a16="http://schemas.microsoft.com/office/drawing/2014/main" id="{9FC27D5E-CF13-80D2-E34B-21B17FD9613E}"/>
              </a:ext>
            </a:extLst>
          </p:cNvPr>
          <p:cNvSpPr txBox="1"/>
          <p:nvPr/>
        </p:nvSpPr>
        <p:spPr>
          <a:xfrm>
            <a:off x="3371850" y="1943100"/>
            <a:ext cx="11544300" cy="22335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40"/>
              </a:lnSpc>
            </a:pPr>
            <a:r>
              <a:rPr lang="en-US" sz="6457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IMPLEMENTAÇÕES FUTURAS</a:t>
            </a:r>
          </a:p>
          <a:p>
            <a:pPr algn="ctr">
              <a:lnSpc>
                <a:spcPts val="9040"/>
              </a:lnSpc>
            </a:pPr>
            <a:endParaRPr lang="en-US" sz="6457" b="1" dirty="0">
              <a:solidFill>
                <a:schemeClr val="tx1">
                  <a:lumMod val="85000"/>
                  <a:lumOff val="15000"/>
                </a:scheme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3FB68022-0D6D-AA14-8CF8-38E5D2E3CF76}"/>
              </a:ext>
            </a:extLst>
          </p:cNvPr>
          <p:cNvSpPr txBox="1"/>
          <p:nvPr/>
        </p:nvSpPr>
        <p:spPr>
          <a:xfrm>
            <a:off x="2209800" y="4000500"/>
            <a:ext cx="13868400" cy="3447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1. RESPONSIVIDADE</a:t>
            </a:r>
          </a:p>
          <a:p>
            <a:pPr algn="ctr"/>
            <a:endParaRPr lang="pt-BR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  <a:sym typeface="Open Sans Bold"/>
            </a:endParaRPr>
          </a:p>
          <a:p>
            <a:pPr algn="ctr"/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2. MELHORIAS VISUAIS</a:t>
            </a:r>
          </a:p>
          <a:p>
            <a:pPr algn="ctr"/>
            <a:endParaRPr lang="pt-BR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  <a:sym typeface="Open Sans Bold"/>
            </a:endParaRPr>
          </a:p>
          <a:p>
            <a:pPr algn="ctr"/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3. OPÇÕES DE PERSONALIZACÃO</a:t>
            </a:r>
          </a:p>
          <a:p>
            <a:pPr algn="ctr"/>
            <a:endParaRPr lang="pt-BR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  <a:sym typeface="Open Sans Bold"/>
            </a:endParaRPr>
          </a:p>
          <a:p>
            <a:pPr algn="ctr"/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4. COMPATIBILIZAÇÃO FRONT-END/BACK-END</a:t>
            </a:r>
          </a:p>
          <a:p>
            <a:pPr algn="just"/>
            <a:endParaRPr lang="en-US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  <a:sym typeface="Open Sans Bold"/>
            </a:endParaRPr>
          </a:p>
        </p:txBody>
      </p:sp>
      <p:pic>
        <p:nvPicPr>
          <p:cNvPr id="12" name="Imagem 11" descr="Placa vermelha com letras brancas em fundo preto&#10;&#10;Descrição gerada automaticamente com confiança média">
            <a:extLst>
              <a:ext uri="{FF2B5EF4-FFF2-40B4-BE49-F238E27FC236}">
                <a16:creationId xmlns:a16="http://schemas.microsoft.com/office/drawing/2014/main" id="{C0008A72-53D6-7E62-CFCA-23A9948AD3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22" r="75864"/>
          <a:stretch/>
        </p:blipFill>
        <p:spPr>
          <a:xfrm>
            <a:off x="15839448" y="647700"/>
            <a:ext cx="1686552" cy="195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984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>
            <a:extLst>
              <a:ext uri="{FF2B5EF4-FFF2-40B4-BE49-F238E27FC236}">
                <a16:creationId xmlns:a16="http://schemas.microsoft.com/office/drawing/2014/main" id="{27FC43C3-8CA3-9EDD-61DB-A9B9F4FA73C3}"/>
              </a:ext>
            </a:extLst>
          </p:cNvPr>
          <p:cNvGrpSpPr/>
          <p:nvPr/>
        </p:nvGrpSpPr>
        <p:grpSpPr>
          <a:xfrm>
            <a:off x="6569771" y="1714500"/>
            <a:ext cx="5148457" cy="2642902"/>
            <a:chOff x="5857487" y="3303266"/>
            <a:chExt cx="7858513" cy="4034079"/>
          </a:xfrm>
        </p:grpSpPr>
        <p:pic>
          <p:nvPicPr>
            <p:cNvPr id="6" name="Imagem 5" descr="Placa vermelha com letras brancas em fundo preto&#10;&#10;Descrição gerada automaticamente com confiança média">
              <a:extLst>
                <a:ext uri="{FF2B5EF4-FFF2-40B4-BE49-F238E27FC236}">
                  <a16:creationId xmlns:a16="http://schemas.microsoft.com/office/drawing/2014/main" id="{7030AE65-4092-9513-814D-C174BE97BB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822" r="75864"/>
            <a:stretch/>
          </p:blipFill>
          <p:spPr>
            <a:xfrm>
              <a:off x="5857487" y="3303266"/>
              <a:ext cx="2915425" cy="3375668"/>
            </a:xfrm>
            <a:prstGeom prst="rect">
              <a:avLst/>
            </a:prstGeom>
          </p:spPr>
        </p:pic>
        <p:pic>
          <p:nvPicPr>
            <p:cNvPr id="7" name="Imagem 6" descr="Placa vermelha com letras brancas em fundo preto&#10;&#10;Descrição gerada automaticamente com confiança média">
              <a:extLst>
                <a:ext uri="{FF2B5EF4-FFF2-40B4-BE49-F238E27FC236}">
                  <a16:creationId xmlns:a16="http://schemas.microsoft.com/office/drawing/2014/main" id="{F9CB7840-5186-350F-DDC1-2E458F3D1F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744" t="-4873" r="13574" b="42201"/>
            <a:stretch/>
          </p:blipFill>
          <p:spPr>
            <a:xfrm>
              <a:off x="9525000" y="3695700"/>
              <a:ext cx="4191000" cy="3641645"/>
            </a:xfrm>
            <a:prstGeom prst="rect">
              <a:avLst/>
            </a:prstGeom>
          </p:spPr>
        </p:pic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362D87BF-5474-FFA7-1B13-5C5C41C9FC55}"/>
                </a:ext>
              </a:extLst>
            </p:cNvPr>
            <p:cNvCxnSpPr/>
            <p:nvPr/>
          </p:nvCxnSpPr>
          <p:spPr>
            <a:xfrm>
              <a:off x="9067800" y="3771900"/>
              <a:ext cx="0" cy="3200400"/>
            </a:xfrm>
            <a:prstGeom prst="line">
              <a:avLst/>
            </a:prstGeom>
            <a:ln w="57150"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9686EED-E8CF-1F5F-280F-C23CDAEF23C1}"/>
              </a:ext>
            </a:extLst>
          </p:cNvPr>
          <p:cNvSpPr txBox="1"/>
          <p:nvPr/>
        </p:nvSpPr>
        <p:spPr>
          <a:xfrm>
            <a:off x="6130194" y="5507036"/>
            <a:ext cx="60276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373435"/>
                </a:solidFill>
                <a:latin typeface="Open Sans Bold" panose="020B0806030504020204" charset="0"/>
                <a:ea typeface="Open Sans Bold" panose="020B0806030504020204" charset="0"/>
                <a:cs typeface="Open Sans Bold" panose="020B0806030504020204" charset="0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676400" y="3182449"/>
            <a:ext cx="6858917" cy="39220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51"/>
              </a:lnSpc>
            </a:pPr>
            <a:r>
              <a:rPr lang="en-US" sz="4393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Breno</a:t>
            </a:r>
            <a:r>
              <a:rPr lang="en-US" sz="43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José da Silva</a:t>
            </a:r>
          </a:p>
          <a:p>
            <a:pPr algn="ctr">
              <a:lnSpc>
                <a:spcPts val="6151"/>
              </a:lnSpc>
            </a:pPr>
            <a:r>
              <a:rPr lang="en-US" sz="43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Gabriel Ribeiro</a:t>
            </a:r>
          </a:p>
          <a:p>
            <a:pPr algn="ctr">
              <a:lnSpc>
                <a:spcPts val="6151"/>
              </a:lnSpc>
            </a:pPr>
            <a:r>
              <a:rPr lang="en-US" sz="4393" b="1" dirty="0" err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Herivelton</a:t>
            </a:r>
            <a:r>
              <a:rPr lang="en-US" sz="43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Gonçalves</a:t>
            </a:r>
          </a:p>
          <a:p>
            <a:pPr algn="ctr">
              <a:lnSpc>
                <a:spcPts val="6151"/>
              </a:lnSpc>
            </a:pPr>
            <a:r>
              <a:rPr lang="en-US" sz="43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Wendel Augusto</a:t>
            </a:r>
          </a:p>
          <a:p>
            <a:pPr algn="ctr">
              <a:lnSpc>
                <a:spcPts val="6151"/>
              </a:lnSpc>
            </a:pPr>
            <a:r>
              <a:rPr lang="en-US" sz="4393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Wesley Queiroz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0" y="4158614"/>
            <a:ext cx="6512546" cy="1969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pt-BR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Profª</a:t>
            </a:r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Cristiane Palomar Mercado</a:t>
            </a:r>
          </a:p>
          <a:p>
            <a:r>
              <a:rPr lang="pt-BR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Profº</a:t>
            </a:r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Jones Artur Gonçalves</a:t>
            </a:r>
          </a:p>
          <a:p>
            <a:r>
              <a:rPr lang="pt-BR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Profª</a:t>
            </a:r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Maria Janaína da Silva Ferreira </a:t>
            </a:r>
          </a:p>
          <a:p>
            <a:r>
              <a:rPr lang="pt-BR" sz="3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Profº</a:t>
            </a:r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Tiago Vanderlei de Arruda</a:t>
            </a:r>
            <a:endParaRPr lang="pt-BR" sz="3200" dirty="0"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948800C5-872F-62B5-CF32-21DBE6B40E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50" t="2242" r="63247" b="55848"/>
          <a:stretch/>
        </p:blipFill>
        <p:spPr>
          <a:xfrm>
            <a:off x="15773400" y="783923"/>
            <a:ext cx="1656073" cy="1825927"/>
          </a:xfrm>
          <a:prstGeom prst="rect">
            <a:avLst/>
          </a:prstGeom>
        </p:spPr>
      </p:pic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85E7A04C-0A81-AF8D-048D-1BE404408C0E}"/>
              </a:ext>
            </a:extLst>
          </p:cNvPr>
          <p:cNvCxnSpPr/>
          <p:nvPr/>
        </p:nvCxnSpPr>
        <p:spPr>
          <a:xfrm>
            <a:off x="9296400" y="3238500"/>
            <a:ext cx="0" cy="3810000"/>
          </a:xfrm>
          <a:prstGeom prst="line">
            <a:avLst/>
          </a:prstGeom>
          <a:ln w="571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Ícone&#10;&#10;Descrição gerada automaticamente">
            <a:extLst>
              <a:ext uri="{FF2B5EF4-FFF2-40B4-BE49-F238E27FC236}">
                <a16:creationId xmlns:a16="http://schemas.microsoft.com/office/drawing/2014/main" id="{28201245-5FC6-6797-E0A9-F379F03A37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0" y="4072558"/>
            <a:ext cx="2597394" cy="259739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804161" y="3162300"/>
            <a:ext cx="7771122" cy="64685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28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	FaculRide 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é uma plataforma de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caronas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online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projetada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para a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comunidade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acadêmica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. O software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facilita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o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compartilhamento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viagens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entre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estudantes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professores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e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funcionários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promovendo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uma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solução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de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transporte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mais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sustentável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eficiente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e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seguro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. </a:t>
            </a:r>
          </a:p>
          <a:p>
            <a:pPr algn="just"/>
            <a:endParaRPr lang="en-US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  <a:sym typeface="Open Sans Bold"/>
            </a:endParaRPr>
          </a:p>
          <a:p>
            <a:pPr algn="just"/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	O principal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objetivo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do </a:t>
            </a:r>
            <a:r>
              <a:rPr lang="en-US" sz="28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FaculRide 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é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reduzir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a emissão de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carbono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e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facilitar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o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transporte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diário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dos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membros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da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comunidade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acadêmica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.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Além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disso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busca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promover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a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interação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social e a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colaboração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dentro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do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ambiente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universitário</a:t>
            </a:r>
            <a:r>
              <a:rPr lang="en-US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.</a:t>
            </a:r>
          </a:p>
          <a:p>
            <a:pPr algn="ctr"/>
            <a:endParaRPr lang="en-US" sz="4217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  <a:p>
            <a:pPr algn="ctr"/>
            <a:endParaRPr lang="en-US" sz="4217" b="1" dirty="0">
              <a:solidFill>
                <a:srgbClr val="000000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505200" y="1497475"/>
            <a:ext cx="4369044" cy="1103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40"/>
              </a:lnSpc>
            </a:pPr>
            <a:r>
              <a:rPr lang="en-US" sz="6457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PROPOSTA</a:t>
            </a:r>
          </a:p>
        </p:txBody>
      </p:sp>
      <p:pic>
        <p:nvPicPr>
          <p:cNvPr id="11" name="Imagem 10" descr="Desenho de um carro&#10;&#10;Descrição gerada automaticamente com confiança baixa">
            <a:extLst>
              <a:ext uri="{FF2B5EF4-FFF2-40B4-BE49-F238E27FC236}">
                <a16:creationId xmlns:a16="http://schemas.microsoft.com/office/drawing/2014/main" id="{69BF04C3-A9EB-6CE5-0064-037E6D5544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0" y="5699253"/>
            <a:ext cx="4572000" cy="4572000"/>
          </a:xfrm>
          <a:prstGeom prst="rect">
            <a:avLst/>
          </a:prstGeom>
        </p:spPr>
      </p:pic>
      <p:pic>
        <p:nvPicPr>
          <p:cNvPr id="12" name="Imagem 11" descr="Placa vermelha com letras brancas em fundo preto&#10;&#10;Descrição gerada automaticamente com confiança média">
            <a:extLst>
              <a:ext uri="{FF2B5EF4-FFF2-40B4-BE49-F238E27FC236}">
                <a16:creationId xmlns:a16="http://schemas.microsoft.com/office/drawing/2014/main" id="{601F5D15-29C7-7F5F-D7FC-028C292D340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22" r="75864"/>
          <a:stretch/>
        </p:blipFill>
        <p:spPr>
          <a:xfrm>
            <a:off x="15839448" y="647700"/>
            <a:ext cx="1686552" cy="1952799"/>
          </a:xfrm>
          <a:prstGeom prst="rect">
            <a:avLst/>
          </a:prstGeom>
        </p:spPr>
      </p:pic>
      <p:pic>
        <p:nvPicPr>
          <p:cNvPr id="15" name="Imagem 14" descr="Imagem em preto e branco de nuvens no céu&#10;&#10;Descrição gerada automaticamente">
            <a:extLst>
              <a:ext uri="{FF2B5EF4-FFF2-40B4-BE49-F238E27FC236}">
                <a16:creationId xmlns:a16="http://schemas.microsoft.com/office/drawing/2014/main" id="{810A1B62-05C9-0BE3-4584-F5BBB988A2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669952"/>
            <a:ext cx="1905000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08EF18-38D2-4237-4717-FE3FEC23B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48877384-3177-F19D-3B85-6022CCCAC5A0}"/>
              </a:ext>
            </a:extLst>
          </p:cNvPr>
          <p:cNvSpPr txBox="1"/>
          <p:nvPr/>
        </p:nvSpPr>
        <p:spPr>
          <a:xfrm>
            <a:off x="1804161" y="2857500"/>
            <a:ext cx="10083040" cy="4067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Aft>
                <a:spcPts val="1000"/>
              </a:spcAft>
            </a:pPr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Emissão de Carbono: 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Ao incentivar o uso de caronas, contribuímos para a diminuição do número de veículos individuais circulando nas estradas.</a:t>
            </a:r>
          </a:p>
          <a:p>
            <a:pPr>
              <a:lnSpc>
                <a:spcPct val="150000"/>
              </a:lnSpc>
              <a:spcAft>
                <a:spcPts val="1000"/>
              </a:spcAft>
            </a:pPr>
            <a:endParaRPr lang="pt-BR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ct val="150000"/>
              </a:lnSpc>
              <a:spcAft>
                <a:spcPts val="1000"/>
              </a:spcAft>
            </a:pPr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Custos de Transporte: 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Oferece uma alternativa econômica ao permitir o compartilhamento de viagens. </a:t>
            </a:r>
          </a:p>
        </p:txBody>
      </p:sp>
      <p:pic>
        <p:nvPicPr>
          <p:cNvPr id="12" name="Imagem 11" descr="Placa vermelha com letras brancas em fundo preto&#10;&#10;Descrição gerada automaticamente com confiança média">
            <a:extLst>
              <a:ext uri="{FF2B5EF4-FFF2-40B4-BE49-F238E27FC236}">
                <a16:creationId xmlns:a16="http://schemas.microsoft.com/office/drawing/2014/main" id="{113BC754-9EB2-DFAB-F98A-600949B481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22" r="75864"/>
          <a:stretch/>
        </p:blipFill>
        <p:spPr>
          <a:xfrm>
            <a:off x="15839448" y="647700"/>
            <a:ext cx="1686552" cy="1952799"/>
          </a:xfrm>
          <a:prstGeom prst="rect">
            <a:avLst/>
          </a:prstGeom>
        </p:spPr>
      </p:pic>
      <p:pic>
        <p:nvPicPr>
          <p:cNvPr id="7" name="Imagem 6" descr="Desenho de animal com olhos grandes&#10;&#10;Descrição gerada automaticamente com confiança baixa">
            <a:extLst>
              <a:ext uri="{FF2B5EF4-FFF2-40B4-BE49-F238E27FC236}">
                <a16:creationId xmlns:a16="http://schemas.microsoft.com/office/drawing/2014/main" id="{8E93B6E1-26A2-ED61-D2E7-8B9BCA56F37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515100"/>
            <a:ext cx="3581400" cy="3581400"/>
          </a:xfrm>
          <a:prstGeom prst="rect">
            <a:avLst/>
          </a:prstGeom>
        </p:spPr>
      </p:pic>
      <p:sp>
        <p:nvSpPr>
          <p:cNvPr id="8" name="TextBox 6">
            <a:extLst>
              <a:ext uri="{FF2B5EF4-FFF2-40B4-BE49-F238E27FC236}">
                <a16:creationId xmlns:a16="http://schemas.microsoft.com/office/drawing/2014/main" id="{6BE9FC0D-9EEB-DFE2-B264-6C26E121872D}"/>
              </a:ext>
            </a:extLst>
          </p:cNvPr>
          <p:cNvSpPr txBox="1"/>
          <p:nvPr/>
        </p:nvSpPr>
        <p:spPr>
          <a:xfrm>
            <a:off x="3505200" y="1497475"/>
            <a:ext cx="4369044" cy="1103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40"/>
              </a:lnSpc>
            </a:pPr>
            <a:r>
              <a:rPr lang="en-US" sz="6457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PROPOSTA</a:t>
            </a: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C29F5651-859C-D112-AE6B-5A0FE6F8162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00" y="4072558"/>
            <a:ext cx="2597394" cy="2597394"/>
          </a:xfrm>
          <a:prstGeom prst="rect">
            <a:avLst/>
          </a:prstGeom>
        </p:spPr>
      </p:pic>
      <p:pic>
        <p:nvPicPr>
          <p:cNvPr id="10" name="Imagem 9" descr="Desenho de um carro&#10;&#10;Descrição gerada automaticamente com confiança baixa">
            <a:extLst>
              <a:ext uri="{FF2B5EF4-FFF2-40B4-BE49-F238E27FC236}">
                <a16:creationId xmlns:a16="http://schemas.microsoft.com/office/drawing/2014/main" id="{4D027FF3-D6A2-EFD2-C258-C8EA24F63B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0" y="5699253"/>
            <a:ext cx="4572000" cy="4572000"/>
          </a:xfrm>
          <a:prstGeom prst="rect">
            <a:avLst/>
          </a:prstGeom>
        </p:spPr>
      </p:pic>
      <p:pic>
        <p:nvPicPr>
          <p:cNvPr id="13" name="Imagem 12" descr="Imagem em preto e branco de nuvens no céu&#10;&#10;Descrição gerada automaticamente">
            <a:extLst>
              <a:ext uri="{FF2B5EF4-FFF2-40B4-BE49-F238E27FC236}">
                <a16:creationId xmlns:a16="http://schemas.microsoft.com/office/drawing/2014/main" id="{1345CF64-9433-274E-AC72-52CAE8B1D82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669952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866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657B77-AB9B-91AA-F810-FC2384115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1C95310E-CA56-4DDB-ABB4-6CAC0D4E2A85}"/>
              </a:ext>
            </a:extLst>
          </p:cNvPr>
          <p:cNvSpPr txBox="1"/>
          <p:nvPr/>
        </p:nvSpPr>
        <p:spPr>
          <a:xfrm>
            <a:off x="838200" y="2630393"/>
            <a:ext cx="14173200" cy="60066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indent="449580">
              <a:lnSpc>
                <a:spcPct val="150000"/>
              </a:lnSpc>
              <a:spcAft>
                <a:spcPts val="1000"/>
              </a:spcAft>
            </a:pPr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Acesso ao Transporte: 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Facilita o transporte para áreas remotas e horários irregulares, conectando motoristas e passageiros com trajetos semelhantes, garantindo mais acessibilidade e flexibilidade para a comunidade acadêmica.</a:t>
            </a:r>
            <a:b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endParaRPr lang="pt-BR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449580">
              <a:lnSpc>
                <a:spcPct val="150000"/>
              </a:lnSpc>
              <a:spcAft>
                <a:spcPts val="1000"/>
              </a:spcAft>
            </a:pPr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Congestionamento: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A redução no número de veículos em circulação também contribui para a diminuição do congestionamento.</a:t>
            </a:r>
            <a:b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endParaRPr lang="pt-BR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indent="449580">
              <a:lnSpc>
                <a:spcPct val="150000"/>
              </a:lnSpc>
              <a:spcAft>
                <a:spcPts val="1000"/>
              </a:spcAft>
            </a:pPr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Segurança: 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Prioriza a segurança dos usuários, implementando medidas que garantem um ambiente confiável para motoristas e passageiros.</a:t>
            </a:r>
          </a:p>
        </p:txBody>
      </p:sp>
      <p:pic>
        <p:nvPicPr>
          <p:cNvPr id="12" name="Imagem 11" descr="Placa vermelha com letras brancas em fundo preto&#10;&#10;Descrição gerada automaticamente com confiança média">
            <a:extLst>
              <a:ext uri="{FF2B5EF4-FFF2-40B4-BE49-F238E27FC236}">
                <a16:creationId xmlns:a16="http://schemas.microsoft.com/office/drawing/2014/main" id="{81B3F22F-A746-CAB3-248E-5766CC70CC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22" r="75864"/>
          <a:stretch/>
        </p:blipFill>
        <p:spPr>
          <a:xfrm>
            <a:off x="15839448" y="647700"/>
            <a:ext cx="1686552" cy="1952799"/>
          </a:xfrm>
          <a:prstGeom prst="rect">
            <a:avLst/>
          </a:prstGeom>
        </p:spPr>
      </p:pic>
      <p:sp>
        <p:nvSpPr>
          <p:cNvPr id="2" name="TextBox 6">
            <a:extLst>
              <a:ext uri="{FF2B5EF4-FFF2-40B4-BE49-F238E27FC236}">
                <a16:creationId xmlns:a16="http://schemas.microsoft.com/office/drawing/2014/main" id="{C19EE4C0-4ABE-4AB5-DDA8-4FCC9812DDBB}"/>
              </a:ext>
            </a:extLst>
          </p:cNvPr>
          <p:cNvSpPr txBox="1"/>
          <p:nvPr/>
        </p:nvSpPr>
        <p:spPr>
          <a:xfrm>
            <a:off x="3505200" y="1497475"/>
            <a:ext cx="4369044" cy="1103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40"/>
              </a:lnSpc>
            </a:pPr>
            <a:r>
              <a:rPr lang="en-US" sz="6457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PROPOSTA</a:t>
            </a: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4A4CEE58-CC17-373D-E2FE-63F4E83D81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8798" y="6438900"/>
            <a:ext cx="27813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407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64059" y="975973"/>
            <a:ext cx="3576894" cy="3037267"/>
          </a:xfrm>
          <a:custGeom>
            <a:avLst/>
            <a:gdLst/>
            <a:ahLst/>
            <a:cxnLst/>
            <a:rect l="l" t="t" r="r" b="b"/>
            <a:pathLst>
              <a:path w="4480856" h="3861836">
                <a:moveTo>
                  <a:pt x="0" y="0"/>
                </a:moveTo>
                <a:lnTo>
                  <a:pt x="4480856" y="0"/>
                </a:lnTo>
                <a:lnTo>
                  <a:pt x="4480856" y="3861836"/>
                </a:lnTo>
                <a:lnTo>
                  <a:pt x="0" y="38618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34D1D972-D7AB-0182-3DFE-E75F32FE5B06}"/>
              </a:ext>
            </a:extLst>
          </p:cNvPr>
          <p:cNvSpPr txBox="1"/>
          <p:nvPr/>
        </p:nvSpPr>
        <p:spPr>
          <a:xfrm>
            <a:off x="8153400" y="2629248"/>
            <a:ext cx="6019800" cy="1079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40"/>
              </a:lnSpc>
            </a:pPr>
            <a:r>
              <a:rPr lang="en-US" sz="6457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JUSTIFICATIVA 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A3A6AE45-B07D-22B7-47BB-652888D32F94}"/>
              </a:ext>
            </a:extLst>
          </p:cNvPr>
          <p:cNvSpPr txBox="1"/>
          <p:nvPr/>
        </p:nvSpPr>
        <p:spPr>
          <a:xfrm>
            <a:off x="6324600" y="4032290"/>
            <a:ext cx="9677400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	Proporcionar, </a:t>
            </a:r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até 2030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, o acesso a sistemas de transporte </a:t>
            </a:r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seguros, acessíveis, sustentáveis e a preço justo para todos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, melhorando a segurança rodoviária por meio da expansão dos transportes públicos, com especial atenção para as necessidades das pessoas em situação de vulnerabilidade, como as mulheres, crianças, pessoas com deficiência e idosos.</a:t>
            </a:r>
            <a:endParaRPr lang="en-US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  <a:sym typeface="Open Sans Bold"/>
            </a:endParaRPr>
          </a:p>
        </p:txBody>
      </p:sp>
      <p:pic>
        <p:nvPicPr>
          <p:cNvPr id="12" name="Imagem 11" descr="Placa vermelha com letras brancas em fundo preto&#10;&#10;Descrição gerada automaticamente com confiança média">
            <a:extLst>
              <a:ext uri="{FF2B5EF4-FFF2-40B4-BE49-F238E27FC236}">
                <a16:creationId xmlns:a16="http://schemas.microsoft.com/office/drawing/2014/main" id="{F7A6CCA0-22D9-E878-D5E2-EE6A643AD8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22" r="75864"/>
          <a:stretch/>
        </p:blipFill>
        <p:spPr>
          <a:xfrm>
            <a:off x="15839448" y="647700"/>
            <a:ext cx="1686552" cy="1952799"/>
          </a:xfrm>
          <a:prstGeom prst="rect">
            <a:avLst/>
          </a:prstGeom>
        </p:spPr>
      </p:pic>
      <p:pic>
        <p:nvPicPr>
          <p:cNvPr id="14" name="Imagem 13" descr="Diagrama&#10;&#10;Descrição gerada automaticamente">
            <a:extLst>
              <a:ext uri="{FF2B5EF4-FFF2-40B4-BE49-F238E27FC236}">
                <a16:creationId xmlns:a16="http://schemas.microsoft.com/office/drawing/2014/main" id="{E8A14186-F152-E563-C3DC-7680E0E786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19475"/>
            <a:ext cx="5105400" cy="69056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962055-47C3-7E35-C7B6-A717069E1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6">
            <a:extLst>
              <a:ext uri="{FF2B5EF4-FFF2-40B4-BE49-F238E27FC236}">
                <a16:creationId xmlns:a16="http://schemas.microsoft.com/office/drawing/2014/main" id="{BA727111-DFD5-1324-C06E-E61769F0282D}"/>
              </a:ext>
            </a:extLst>
          </p:cNvPr>
          <p:cNvSpPr txBox="1"/>
          <p:nvPr/>
        </p:nvSpPr>
        <p:spPr>
          <a:xfrm>
            <a:off x="2400300" y="2060800"/>
            <a:ext cx="6019800" cy="1079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40"/>
              </a:lnSpc>
            </a:pPr>
            <a:r>
              <a:rPr lang="en-US" sz="6457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JUSTIFICATIVA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98A60BD3-F65F-C033-940F-EF0FBA84D677}"/>
              </a:ext>
            </a:extLst>
          </p:cNvPr>
          <p:cNvSpPr txBox="1"/>
          <p:nvPr/>
        </p:nvSpPr>
        <p:spPr>
          <a:xfrm>
            <a:off x="1828800" y="4066282"/>
            <a:ext cx="7162800" cy="3016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	Promover mecanismos para a criação de capacidades para o planejamento relacionado à </a:t>
            </a:r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mudança do clima 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e à gestão eficaz nos países menos desenvolvidos, inclusive com foco em mulheres, jovens, comunidades locais e marginalizadas.</a:t>
            </a:r>
          </a:p>
          <a:p>
            <a:pPr algn="just"/>
            <a:endParaRPr lang="en-US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  <a:sym typeface="Open Sans Bold"/>
            </a:endParaRPr>
          </a:p>
        </p:txBody>
      </p:sp>
      <p:pic>
        <p:nvPicPr>
          <p:cNvPr id="12" name="Imagem 11" descr="Placa vermelha com letras brancas em fundo preto&#10;&#10;Descrição gerada automaticamente com confiança média">
            <a:extLst>
              <a:ext uri="{FF2B5EF4-FFF2-40B4-BE49-F238E27FC236}">
                <a16:creationId xmlns:a16="http://schemas.microsoft.com/office/drawing/2014/main" id="{26B172E4-2B17-1E82-0846-7136E80DEF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22" r="75864"/>
          <a:stretch/>
        </p:blipFill>
        <p:spPr>
          <a:xfrm>
            <a:off x="15839448" y="647700"/>
            <a:ext cx="1686552" cy="1952799"/>
          </a:xfrm>
          <a:prstGeom prst="rect">
            <a:avLst/>
          </a:prstGeom>
        </p:spPr>
      </p:pic>
      <p:sp>
        <p:nvSpPr>
          <p:cNvPr id="3" name="Freeform 3">
            <a:extLst>
              <a:ext uri="{FF2B5EF4-FFF2-40B4-BE49-F238E27FC236}">
                <a16:creationId xmlns:a16="http://schemas.microsoft.com/office/drawing/2014/main" id="{4A6B5D4B-6FCE-E982-C7A3-9CFE31604B18}"/>
              </a:ext>
            </a:extLst>
          </p:cNvPr>
          <p:cNvSpPr/>
          <p:nvPr/>
        </p:nvSpPr>
        <p:spPr>
          <a:xfrm>
            <a:off x="11352795" y="3235785"/>
            <a:ext cx="4486653" cy="3846707"/>
          </a:xfrm>
          <a:custGeom>
            <a:avLst/>
            <a:gdLst/>
            <a:ahLst/>
            <a:cxnLst/>
            <a:rect l="l" t="t" r="r" b="b"/>
            <a:pathLst>
              <a:path w="4486653" h="3846707">
                <a:moveTo>
                  <a:pt x="0" y="0"/>
                </a:moveTo>
                <a:lnTo>
                  <a:pt x="4486653" y="0"/>
                </a:lnTo>
                <a:lnTo>
                  <a:pt x="4486653" y="3846707"/>
                </a:lnTo>
                <a:lnTo>
                  <a:pt x="0" y="38467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pic>
        <p:nvPicPr>
          <p:cNvPr id="11" name="Imagem 10" descr="Gráfico de pizza&#10;&#10;Descrição gerada automaticamente com confiança média">
            <a:extLst>
              <a:ext uri="{FF2B5EF4-FFF2-40B4-BE49-F238E27FC236}">
                <a16:creationId xmlns:a16="http://schemas.microsoft.com/office/drawing/2014/main" id="{2F79144F-2C72-099F-955B-6FB124BB36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0" t="32555" r="28000" b="12126"/>
          <a:stretch/>
        </p:blipFill>
        <p:spPr>
          <a:xfrm>
            <a:off x="6438900" y="6616475"/>
            <a:ext cx="39624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4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913261-C45B-75D5-E224-F4CF115CD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6">
            <a:extLst>
              <a:ext uri="{FF2B5EF4-FFF2-40B4-BE49-F238E27FC236}">
                <a16:creationId xmlns:a16="http://schemas.microsoft.com/office/drawing/2014/main" id="{38EB4580-4E1F-E3A9-A4A0-1D093D991D55}"/>
              </a:ext>
            </a:extLst>
          </p:cNvPr>
          <p:cNvSpPr txBox="1"/>
          <p:nvPr/>
        </p:nvSpPr>
        <p:spPr>
          <a:xfrm>
            <a:off x="2800350" y="1257300"/>
            <a:ext cx="12687300" cy="10841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40"/>
              </a:lnSpc>
            </a:pPr>
            <a:r>
              <a:rPr lang="en-US" sz="6600" b="1" dirty="0">
                <a:solidFill>
                  <a:srgbClr val="37343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DIAGRAMA DE CASO DE USO</a:t>
            </a:r>
          </a:p>
        </p:txBody>
      </p:sp>
      <p:pic>
        <p:nvPicPr>
          <p:cNvPr id="12" name="Imagem 11" descr="Placa vermelha com letras brancas em fundo preto&#10;&#10;Descrição gerada automaticamente com confiança média">
            <a:extLst>
              <a:ext uri="{FF2B5EF4-FFF2-40B4-BE49-F238E27FC236}">
                <a16:creationId xmlns:a16="http://schemas.microsoft.com/office/drawing/2014/main" id="{CF895E4A-9336-6A17-9B0B-BCB427D6D1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22" r="75864"/>
          <a:stretch/>
        </p:blipFill>
        <p:spPr>
          <a:xfrm>
            <a:off x="15839448" y="647700"/>
            <a:ext cx="1686552" cy="1952799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CAF6B7B-C961-FB0A-5E8F-2EEC5BF00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050" y="2264861"/>
            <a:ext cx="7581900" cy="802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33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B33643-7F4E-3353-1A46-3FE7F87A9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6">
            <a:extLst>
              <a:ext uri="{FF2B5EF4-FFF2-40B4-BE49-F238E27FC236}">
                <a16:creationId xmlns:a16="http://schemas.microsoft.com/office/drawing/2014/main" id="{29F69D39-05F9-4D94-B8B3-E051ABD8784E}"/>
              </a:ext>
            </a:extLst>
          </p:cNvPr>
          <p:cNvSpPr txBox="1"/>
          <p:nvPr/>
        </p:nvSpPr>
        <p:spPr>
          <a:xfrm>
            <a:off x="6134100" y="2060800"/>
            <a:ext cx="6019800" cy="1079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40"/>
              </a:lnSpc>
            </a:pPr>
            <a:r>
              <a:rPr lang="en-US" sz="6457" b="1" dirty="0">
                <a:solidFill>
                  <a:schemeClr val="tx1">
                    <a:lumMod val="85000"/>
                    <a:lumOff val="15000"/>
                  </a:scheme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CONCLUSÃO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D0EFCF36-897C-5B9A-5FAA-90975D4043F7}"/>
              </a:ext>
            </a:extLst>
          </p:cNvPr>
          <p:cNvSpPr txBox="1"/>
          <p:nvPr/>
        </p:nvSpPr>
        <p:spPr>
          <a:xfrm>
            <a:off x="2209800" y="4000500"/>
            <a:ext cx="13868400" cy="3016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	</a:t>
            </a:r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Sustentabilidade: 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O projeto promove a redução da emissão de carbono e contribui para práticas de transporte mais sustentáveis, alinhando-se aos Objetivos de Desenvolvimento Sustentável (ODS 13 e 11)</a:t>
            </a:r>
          </a:p>
          <a:p>
            <a:pPr algn="just"/>
            <a:endParaRPr lang="pt-BR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  <a:sym typeface="Open Sans Bold"/>
            </a:endParaRPr>
          </a:p>
          <a:p>
            <a:pPr algn="just"/>
            <a:r>
              <a:rPr lang="pt-BR" sz="2800" b="1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Inovação: </a:t>
            </a:r>
            <a:r>
              <a:rPr lang="pt-BR" sz="2800" dirty="0" err="1">
                <a:solidFill>
                  <a:srgbClr val="000000"/>
                </a:solidFill>
                <a:latin typeface="Open Sans Bold" panose="020B0806030504020204" charset="0"/>
                <a:ea typeface="Open Sans Bold" panose="020B0806030504020204" charset="0"/>
                <a:cs typeface="Open Sans Bold" panose="020B0806030504020204" charset="0"/>
                <a:sym typeface="Open Sans Bold"/>
              </a:rPr>
              <a:t>FaculRide</a:t>
            </a:r>
            <a:r>
              <a:rPr lang="pt-BR" sz="2800" dirty="0">
                <a:solidFill>
                  <a:srgbClr val="000000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Open Sans Bold"/>
              </a:rPr>
              <a:t> é uma solução digital focada em caronas para a comunidade acadêmica, destacando-se pela segurança e conveniência</a:t>
            </a:r>
          </a:p>
          <a:p>
            <a:pPr algn="just"/>
            <a:endParaRPr lang="en-US" sz="2800" dirty="0">
              <a:solidFill>
                <a:srgbClr val="000000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  <a:sym typeface="Open Sans Bold"/>
            </a:endParaRPr>
          </a:p>
        </p:txBody>
      </p:sp>
      <p:pic>
        <p:nvPicPr>
          <p:cNvPr id="12" name="Imagem 11" descr="Placa vermelha com letras brancas em fundo preto&#10;&#10;Descrição gerada automaticamente com confiança média">
            <a:extLst>
              <a:ext uri="{FF2B5EF4-FFF2-40B4-BE49-F238E27FC236}">
                <a16:creationId xmlns:a16="http://schemas.microsoft.com/office/drawing/2014/main" id="{62BBD158-79DE-1F5F-D7CB-7A15E62E31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22" r="75864"/>
          <a:stretch/>
        </p:blipFill>
        <p:spPr>
          <a:xfrm>
            <a:off x="15839448" y="647700"/>
            <a:ext cx="1686552" cy="1952799"/>
          </a:xfrm>
          <a:prstGeom prst="rect">
            <a:avLst/>
          </a:prstGeom>
        </p:spPr>
      </p:pic>
      <p:pic>
        <p:nvPicPr>
          <p:cNvPr id="7" name="Imagem 6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4A210731-1F9C-F133-8A31-71C044FE0F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881"/>
          <a:stretch/>
        </p:blipFill>
        <p:spPr>
          <a:xfrm>
            <a:off x="12268200" y="6568861"/>
            <a:ext cx="6019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32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458</Words>
  <Application>Microsoft Office PowerPoint</Application>
  <PresentationFormat>Personalizar</PresentationFormat>
  <Paragraphs>47</Paragraphs>
  <Slides>13</Slides>
  <Notes>3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Calibri</vt:lpstr>
      <vt:lpstr>Aptos</vt:lpstr>
      <vt:lpstr>Open Sans Bold</vt:lpstr>
      <vt:lpstr>Calibri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FACULride</dc:title>
  <cp:lastModifiedBy>Júlia Béra</cp:lastModifiedBy>
  <cp:revision>10</cp:revision>
  <dcterms:created xsi:type="dcterms:W3CDTF">2006-08-16T00:00:00Z</dcterms:created>
  <dcterms:modified xsi:type="dcterms:W3CDTF">2024-12-04T20:21:48Z</dcterms:modified>
  <dc:identifier>DAGXNqN-Kcc</dc:identifier>
</cp:coreProperties>
</file>

<file path=docProps/thumbnail.jpeg>
</file>